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299" r:id="rId3"/>
    <p:sldId id="259" r:id="rId4"/>
    <p:sldId id="260" r:id="rId5"/>
    <p:sldId id="257" r:id="rId6"/>
    <p:sldId id="267" r:id="rId7"/>
    <p:sldId id="265" r:id="rId8"/>
    <p:sldId id="261" r:id="rId9"/>
    <p:sldId id="344" r:id="rId10"/>
    <p:sldId id="300" r:id="rId11"/>
    <p:sldId id="302" r:id="rId12"/>
    <p:sldId id="301" r:id="rId13"/>
    <p:sldId id="305" r:id="rId14"/>
    <p:sldId id="303" r:id="rId15"/>
    <p:sldId id="304" r:id="rId16"/>
    <p:sldId id="306" r:id="rId17"/>
    <p:sldId id="307" r:id="rId18"/>
    <p:sldId id="308" r:id="rId19"/>
    <p:sldId id="258" r:id="rId20"/>
    <p:sldId id="270" r:id="rId21"/>
    <p:sldId id="309" r:id="rId22"/>
    <p:sldId id="271" r:id="rId23"/>
    <p:sldId id="272" r:id="rId24"/>
    <p:sldId id="274" r:id="rId25"/>
    <p:sldId id="310" r:id="rId26"/>
    <p:sldId id="311" r:id="rId27"/>
    <p:sldId id="312" r:id="rId28"/>
    <p:sldId id="313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275" r:id="rId43"/>
    <p:sldId id="328" r:id="rId44"/>
    <p:sldId id="279" r:id="rId45"/>
    <p:sldId id="280" r:id="rId46"/>
    <p:sldId id="281" r:id="rId47"/>
    <p:sldId id="282" r:id="rId48"/>
    <p:sldId id="283" r:id="rId49"/>
    <p:sldId id="284" r:id="rId50"/>
    <p:sldId id="285" r:id="rId51"/>
    <p:sldId id="288" r:id="rId52"/>
    <p:sldId id="330" r:id="rId53"/>
    <p:sldId id="331" r:id="rId54"/>
    <p:sldId id="329" r:id="rId55"/>
    <p:sldId id="298" r:id="rId56"/>
    <p:sldId id="335" r:id="rId57"/>
    <p:sldId id="333" r:id="rId58"/>
    <p:sldId id="336" r:id="rId59"/>
    <p:sldId id="337" r:id="rId60"/>
    <p:sldId id="334" r:id="rId61"/>
    <p:sldId id="340" r:id="rId62"/>
    <p:sldId id="341" r:id="rId63"/>
    <p:sldId id="338" r:id="rId64"/>
    <p:sldId id="342" r:id="rId65"/>
    <p:sldId id="343" r:id="rId66"/>
    <p:sldId id="296" r:id="rId6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F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79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8F2C0-546C-4EAE-BC50-BE83080E0397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847FC-34B2-4804-93D6-A53BB166E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18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847FC-34B2-4804-93D6-A53BB166E4CB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002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866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83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629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298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53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14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36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04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922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96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220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AEC3E9"/>
            </a:gs>
            <a:gs pos="96000">
              <a:srgbClr val="DBF9DB"/>
            </a:gs>
            <a:gs pos="0">
              <a:schemeClr val="tx2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D1E7D-BED5-4329-A6F6-CBEA3A4EC17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48ECF-46EF-41B4-B9E4-1E3C241A2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7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6024" y="116632"/>
            <a:ext cx="7772400" cy="1656183"/>
          </a:xfrm>
        </p:spPr>
        <p:txBody>
          <a:bodyPr>
            <a:noAutofit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4000" b="1" dirty="0" smtClean="0">
                <a:solidFill>
                  <a:srgbClr val="00B050"/>
                </a:solidFill>
              </a:rPr>
              <a:t>«Экологическое ассорти»</a:t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Счастье - быть с природой, видеть её, говорить с ней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". Л.Н. Толстой </a:t>
            </a:r>
            <a:br>
              <a:rPr lang="ru-RU" sz="20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800" dirty="0">
                <a:solidFill>
                  <a:srgbClr val="00B050"/>
                </a:solidFill>
              </a:rPr>
              <a:t/>
            </a:r>
            <a:br>
              <a:rPr lang="ru-RU" sz="2800" dirty="0">
                <a:solidFill>
                  <a:srgbClr val="00B050"/>
                </a:solidFill>
              </a:rPr>
            </a:br>
            <a:r>
              <a:rPr lang="ru-RU" b="1" dirty="0">
                <a:solidFill>
                  <a:srgbClr val="00B050"/>
                </a:solidFill>
              </a:rPr>
              <a:t> </a:t>
            </a:r>
            <a:r>
              <a:rPr lang="ru-RU" dirty="0">
                <a:solidFill>
                  <a:srgbClr val="00B050"/>
                </a:solidFill>
              </a:rPr>
              <a:t/>
            </a:r>
            <a:br>
              <a:rPr lang="ru-RU" dirty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7776864" cy="451405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 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851920" y="2492896"/>
            <a:ext cx="4968552" cy="417646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323528" y="1988840"/>
            <a:ext cx="4104457" cy="424847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Счастье - быть с природой, видеть её, говорить с ней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". Л.Н. Толстой </a:t>
            </a:r>
          </a:p>
        </p:txBody>
      </p:sp>
    </p:spTree>
    <p:extLst>
      <p:ext uri="{BB962C8B-B14F-4D97-AF65-F5344CB8AC3E}">
        <p14:creationId xmlns:p14="http://schemas.microsoft.com/office/powerpoint/2010/main" val="1729340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РЫБЫ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Найди </a:t>
            </a:r>
            <a:r>
              <a:rPr lang="ru-RU" dirty="0"/>
              <a:t>правильный ответ в поговорках о рыбах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3"/>
          <p:cNvPicPr>
            <a:picLocks/>
          </p:cNvPicPr>
          <p:nvPr/>
        </p:nvPicPr>
        <p:blipFill rotWithShape="1">
          <a:blip r:embed="rId2"/>
          <a:srcRect l="-1" t="52259" r="-1492"/>
          <a:stretch/>
        </p:blipFill>
        <p:spPr>
          <a:xfrm>
            <a:off x="0" y="1340768"/>
            <a:ext cx="8964488" cy="331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59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641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387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97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96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228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42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6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83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Правильные ответы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1845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900" dirty="0" smtClean="0"/>
              <a:t>1</a:t>
            </a:r>
            <a:r>
              <a:rPr lang="ru-RU" sz="4200" dirty="0" smtClean="0"/>
              <a:t>. Рыба ищет где глубже, </a:t>
            </a:r>
            <a:r>
              <a:rPr lang="ru-RU" sz="4200" dirty="0" smtClean="0">
                <a:solidFill>
                  <a:srgbClr val="FF0000"/>
                </a:solidFill>
              </a:rPr>
              <a:t>а человек где лучше.</a:t>
            </a:r>
            <a:r>
              <a:rPr lang="ru-RU" sz="4200" dirty="0" smtClean="0"/>
              <a:t> </a:t>
            </a:r>
          </a:p>
          <a:p>
            <a:pPr marL="0" indent="0">
              <a:buNone/>
            </a:pPr>
            <a:r>
              <a:rPr lang="ru-RU" sz="4200" dirty="0" smtClean="0"/>
              <a:t>2.Хорош ерш в ухе, </a:t>
            </a:r>
            <a:r>
              <a:rPr lang="ru-RU" sz="4200" dirty="0" smtClean="0">
                <a:solidFill>
                  <a:srgbClr val="FF0000"/>
                </a:solidFill>
              </a:rPr>
              <a:t>а сиг в пироге.</a:t>
            </a:r>
          </a:p>
          <a:p>
            <a:pPr marL="0" indent="0">
              <a:buNone/>
            </a:pPr>
            <a:r>
              <a:rPr lang="ru-RU" sz="4200" dirty="0" smtClean="0"/>
              <a:t>3.Без костей рыбы </a:t>
            </a:r>
            <a:r>
              <a:rPr lang="ru-RU" sz="4200" dirty="0" smtClean="0">
                <a:solidFill>
                  <a:srgbClr val="FF0000"/>
                </a:solidFill>
              </a:rPr>
              <a:t>не бывает.</a:t>
            </a:r>
          </a:p>
          <a:p>
            <a:pPr marL="0" indent="0">
              <a:buNone/>
            </a:pPr>
            <a:r>
              <a:rPr lang="ru-RU" sz="4200" dirty="0" smtClean="0"/>
              <a:t>4.На то и щука в море, чтобы карась </a:t>
            </a:r>
            <a:r>
              <a:rPr lang="ru-RU" sz="4200" dirty="0" smtClean="0">
                <a:solidFill>
                  <a:srgbClr val="FF0000"/>
                </a:solidFill>
              </a:rPr>
              <a:t>не дремал.</a:t>
            </a:r>
          </a:p>
          <a:p>
            <a:pPr marL="0" indent="0">
              <a:buNone/>
            </a:pPr>
            <a:r>
              <a:rPr lang="ru-RU" sz="4200" dirty="0" smtClean="0"/>
              <a:t>5.Всякая рыба хороша, коль на удочку </a:t>
            </a:r>
            <a:r>
              <a:rPr lang="ru-RU" sz="4200" dirty="0" smtClean="0">
                <a:solidFill>
                  <a:srgbClr val="FF0000"/>
                </a:solidFill>
              </a:rPr>
              <a:t>зашла.</a:t>
            </a:r>
          </a:p>
          <a:p>
            <a:pPr marL="0" indent="0">
              <a:buNone/>
            </a:pPr>
            <a:r>
              <a:rPr lang="ru-RU" sz="4200" dirty="0" smtClean="0"/>
              <a:t>6.Без труда не выловишь и рыбку </a:t>
            </a:r>
            <a:r>
              <a:rPr lang="ru-RU" sz="4200" dirty="0" smtClean="0">
                <a:solidFill>
                  <a:srgbClr val="FF0000"/>
                </a:solidFill>
              </a:rPr>
              <a:t>из пруда.</a:t>
            </a:r>
            <a:endParaRPr lang="ru-RU" sz="4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986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Отгадай загадки</a:t>
            </a:r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t="1282" r="120" b="53846"/>
          <a:stretch/>
        </p:blipFill>
        <p:spPr bwMode="auto">
          <a:xfrm>
            <a:off x="611560" y="1628800"/>
            <a:ext cx="7992888" cy="4536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7920880" cy="489654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109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/>
          </p:cNvPicPr>
          <p:nvPr/>
        </p:nvPicPr>
        <p:blipFill rotWithShape="1">
          <a:blip r:embed="rId2"/>
          <a:srcRect l="1" t="42521" r="-40"/>
          <a:stretch/>
        </p:blipFill>
        <p:spPr bwMode="auto">
          <a:xfrm>
            <a:off x="467544" y="404664"/>
            <a:ext cx="8280920" cy="5760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04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/>
          <p:cNvPicPr>
            <a:picLocks/>
          </p:cNvPicPr>
          <p:nvPr/>
        </p:nvPicPr>
        <p:blipFill rotWithShape="1">
          <a:blip r:embed="rId2"/>
          <a:srcRect l="-1" r="-53" b="52137"/>
          <a:stretch/>
        </p:blipFill>
        <p:spPr bwMode="auto">
          <a:xfrm>
            <a:off x="0" y="0"/>
            <a:ext cx="8964488" cy="6741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3496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" t="43590" r="-40"/>
          <a:stretch/>
        </p:blipFill>
        <p:spPr bwMode="auto">
          <a:xfrm>
            <a:off x="0" y="1556792"/>
            <a:ext cx="9144000" cy="3960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74729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070" b="52778"/>
          <a:stretch/>
        </p:blipFill>
        <p:spPr bwMode="auto">
          <a:xfrm>
            <a:off x="-21186" y="0"/>
            <a:ext cx="9165186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94627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" t="47222" r="-40"/>
          <a:stretch/>
        </p:blipFill>
        <p:spPr bwMode="auto">
          <a:xfrm>
            <a:off x="107504" y="620687"/>
            <a:ext cx="9036496" cy="3888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4686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Grp="1"/>
          </p:cNvPicPr>
          <p:nvPr>
            <p:ph idx="1"/>
          </p:nvPr>
        </p:nvPicPr>
        <p:blipFill rotWithShape="1">
          <a:blip r:embed="rId2"/>
          <a:srcRect l="1" r="-3421" b="55983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47646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" t="42308" r="-40"/>
          <a:stretch/>
        </p:blipFill>
        <p:spPr bwMode="auto">
          <a:xfrm>
            <a:off x="0" y="980728"/>
            <a:ext cx="9144000" cy="41778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6678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-1" r="-53" b="51923"/>
          <a:stretch/>
        </p:blipFill>
        <p:spPr bwMode="auto">
          <a:xfrm>
            <a:off x="0" y="0"/>
            <a:ext cx="9144000" cy="6669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2347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 rotWithShape="1">
          <a:blip r:embed="rId2"/>
          <a:srcRect t="47649" r="762"/>
          <a:stretch/>
        </p:blipFill>
        <p:spPr bwMode="auto">
          <a:xfrm>
            <a:off x="0" y="1196752"/>
            <a:ext cx="9144000" cy="4248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6895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ПОДУМАЙ -КА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40768"/>
            <a:ext cx="9143999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53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850106"/>
          </a:xfrm>
        </p:spPr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052736"/>
            <a:ext cx="8856984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99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ПОДУМАЙ-КА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15" y="1052736"/>
            <a:ext cx="9124885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09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Проверь себя</a:t>
            </a:r>
            <a:endParaRPr lang="ru-RU" sz="3600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683568" y="1124744"/>
            <a:ext cx="8064896" cy="496855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7260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827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92211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Отгадай загадки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3600" dirty="0" smtClean="0"/>
              <a:t> </a:t>
            </a:r>
            <a:r>
              <a:rPr lang="ru-RU" sz="4800" dirty="0" smtClean="0"/>
              <a:t>Меня </a:t>
            </a:r>
            <a:r>
              <a:rPr lang="ru-RU" sz="4800" dirty="0"/>
              <a:t>сизокрылым</a:t>
            </a:r>
          </a:p>
          <a:p>
            <a:pPr marL="0" indent="0">
              <a:buNone/>
            </a:pPr>
            <a:r>
              <a:rPr lang="ru-RU" sz="4800" dirty="0"/>
              <a:t> Все с детства зовут.</a:t>
            </a:r>
          </a:p>
          <a:p>
            <a:pPr marL="0" indent="0">
              <a:buNone/>
            </a:pPr>
            <a:r>
              <a:rPr lang="ru-RU" sz="4800" dirty="0"/>
              <a:t> Как символа мира</a:t>
            </a:r>
          </a:p>
          <a:p>
            <a:pPr marL="0" indent="0">
              <a:buNone/>
            </a:pPr>
            <a:r>
              <a:rPr lang="ru-RU" sz="4800" dirty="0"/>
              <a:t> И любят</a:t>
            </a:r>
            <a:r>
              <a:rPr lang="ru-RU" sz="4800" dirty="0" smtClean="0"/>
              <a:t>, </a:t>
            </a:r>
            <a:r>
              <a:rPr lang="ru-RU" sz="4800" dirty="0"/>
              <a:t>и чтут. </a:t>
            </a:r>
            <a:endParaRPr lang="ru-RU" sz="4800" dirty="0" smtClean="0"/>
          </a:p>
          <a:p>
            <a:pPr marL="0" indent="0">
              <a:buNone/>
            </a:pPr>
            <a:endParaRPr lang="ru-RU" sz="2000" dirty="0"/>
          </a:p>
          <a:p>
            <a:pPr marL="0" lv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047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Голубь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836712"/>
            <a:ext cx="7992888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01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5400" dirty="0" smtClean="0"/>
              <a:t> </a:t>
            </a:r>
            <a:r>
              <a:rPr lang="ru-RU" dirty="0"/>
              <a:t>Она под крышами живет,</a:t>
            </a:r>
          </a:p>
          <a:p>
            <a:pPr marL="0" indent="0">
              <a:buNone/>
            </a:pPr>
            <a:r>
              <a:rPr lang="ru-RU" dirty="0"/>
              <a:t> Гнездо своё из глины вьет,</a:t>
            </a:r>
          </a:p>
          <a:p>
            <a:pPr marL="0" indent="0">
              <a:buNone/>
            </a:pPr>
            <a:r>
              <a:rPr lang="ru-RU" dirty="0"/>
              <a:t> Целый день суетится,</a:t>
            </a:r>
          </a:p>
          <a:p>
            <a:pPr marL="0" indent="0">
              <a:buNone/>
            </a:pPr>
            <a:r>
              <a:rPr lang="ru-RU" dirty="0"/>
              <a:t> На землю не садится,</a:t>
            </a:r>
          </a:p>
          <a:p>
            <a:pPr marL="0" indent="0">
              <a:buNone/>
            </a:pPr>
            <a:r>
              <a:rPr lang="ru-RU" dirty="0"/>
              <a:t> Высоко в облаках летает,</a:t>
            </a:r>
          </a:p>
          <a:p>
            <a:pPr marL="0" indent="0">
              <a:buNone/>
            </a:pPr>
            <a:r>
              <a:rPr lang="ru-RU" dirty="0"/>
              <a:t> Мошек на лету поедает,</a:t>
            </a:r>
          </a:p>
          <a:p>
            <a:pPr marL="0" indent="0">
              <a:buNone/>
            </a:pPr>
            <a:r>
              <a:rPr lang="ru-RU" dirty="0"/>
              <a:t> В черном фраке лапочка,</a:t>
            </a:r>
          </a:p>
          <a:p>
            <a:pPr marL="0" indent="0">
              <a:buNone/>
            </a:pPr>
            <a:r>
              <a:rPr lang="ru-RU" dirty="0"/>
              <a:t> А зовется ………..</a:t>
            </a:r>
          </a:p>
        </p:txBody>
      </p:sp>
    </p:spTree>
    <p:extLst>
      <p:ext uri="{BB962C8B-B14F-4D97-AF65-F5344CB8AC3E}">
        <p14:creationId xmlns:p14="http://schemas.microsoft.com/office/powerpoint/2010/main" val="217869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352928" cy="504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Ласточка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4704"/>
            <a:ext cx="9144000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12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856984" cy="6408712"/>
          </a:xfrm>
        </p:spPr>
        <p:txBody>
          <a:bodyPr/>
          <a:lstStyle/>
          <a:p>
            <a:pPr marL="0" lvl="0" indent="0">
              <a:buNone/>
            </a:pPr>
            <a:r>
              <a:rPr lang="ru-RU" sz="5400" dirty="0" smtClean="0"/>
              <a:t>Кар-кар-кар</a:t>
            </a:r>
            <a:r>
              <a:rPr lang="ru-RU" sz="5400" dirty="0"/>
              <a:t>! Кар-кар-кар! –</a:t>
            </a:r>
          </a:p>
          <a:p>
            <a:pPr marL="0" indent="0">
              <a:buNone/>
            </a:pPr>
            <a:r>
              <a:rPr lang="ru-RU" sz="5400" dirty="0"/>
              <a:t> Вот и весь репертуар.</a:t>
            </a:r>
          </a:p>
          <a:p>
            <a:pPr marL="0" indent="0">
              <a:buNone/>
            </a:pPr>
            <a:r>
              <a:rPr lang="ru-RU" sz="5400" dirty="0"/>
              <a:t> Оглашает крону клёна</a:t>
            </a:r>
          </a:p>
          <a:p>
            <a:pPr marL="0" indent="0">
              <a:buNone/>
            </a:pPr>
            <a:r>
              <a:rPr lang="ru-RU" sz="5400" dirty="0"/>
              <a:t> Своим пением 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6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Ворона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36712"/>
            <a:ext cx="9144000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09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4400" dirty="0"/>
              <a:t>В клетке целый день сидит,</a:t>
            </a:r>
          </a:p>
          <a:p>
            <a:pPr marL="0" indent="0">
              <a:buNone/>
            </a:pPr>
            <a:r>
              <a:rPr lang="ru-RU" sz="4400" dirty="0"/>
              <a:t> И под нос себе твердит,</a:t>
            </a:r>
          </a:p>
          <a:p>
            <a:pPr marL="0" indent="0">
              <a:buNone/>
            </a:pPr>
            <a:r>
              <a:rPr lang="ru-RU" sz="4400" dirty="0"/>
              <a:t> Но услышав двери скрип,</a:t>
            </a:r>
          </a:p>
          <a:p>
            <a:pPr marL="0" indent="0">
              <a:buNone/>
            </a:pPr>
            <a:r>
              <a:rPr lang="ru-RU" sz="4400" dirty="0"/>
              <a:t> Он кричит "Филипп-Филипп",</a:t>
            </a:r>
          </a:p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4400" dirty="0" err="1" smtClean="0"/>
              <a:t>Рише</a:t>
            </a:r>
            <a:r>
              <a:rPr lang="ru-RU" sz="4400" dirty="0" smtClean="0"/>
              <a:t>  пить </a:t>
            </a:r>
            <a:r>
              <a:rPr lang="ru-RU" sz="4400" dirty="0"/>
              <a:t>быстрее дай,</a:t>
            </a:r>
          </a:p>
          <a:p>
            <a:pPr marL="0" indent="0">
              <a:buNone/>
            </a:pPr>
            <a:r>
              <a:rPr lang="ru-RU" sz="4400" dirty="0"/>
              <a:t> Кто же это - …</a:t>
            </a:r>
          </a:p>
        </p:txBody>
      </p:sp>
    </p:spTree>
    <p:extLst>
      <p:ext uri="{BB962C8B-B14F-4D97-AF65-F5344CB8AC3E}">
        <p14:creationId xmlns:p14="http://schemas.microsoft.com/office/powerpoint/2010/main" val="961315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Попугай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92696"/>
            <a:ext cx="896448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28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619268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4400" dirty="0"/>
              <a:t>Эта птица любит море.</a:t>
            </a:r>
          </a:p>
          <a:p>
            <a:pPr marL="0" indent="0">
              <a:buNone/>
            </a:pPr>
            <a:r>
              <a:rPr lang="ru-RU" sz="4400" dirty="0"/>
              <a:t> Жить привыкла на просторе.</a:t>
            </a:r>
          </a:p>
          <a:p>
            <a:pPr marL="0" indent="0">
              <a:buNone/>
            </a:pPr>
            <a:r>
              <a:rPr lang="ru-RU" sz="4400" dirty="0"/>
              <a:t> В море синее нырнет -</a:t>
            </a:r>
          </a:p>
          <a:p>
            <a:pPr marL="0" indent="0">
              <a:buNone/>
            </a:pPr>
            <a:r>
              <a:rPr lang="ru-RU" sz="4400" dirty="0"/>
              <a:t> Рыбку в клюве принесет.</a:t>
            </a:r>
          </a:p>
          <a:p>
            <a:pPr marL="0" indent="0">
              <a:buNone/>
            </a:pPr>
            <a:r>
              <a:rPr lang="ru-RU" sz="4400" dirty="0"/>
              <a:t> Что за птица? Угадай - ка!</a:t>
            </a:r>
          </a:p>
          <a:p>
            <a:pPr marL="0" indent="0">
              <a:buNone/>
            </a:pPr>
            <a:r>
              <a:rPr lang="ru-RU" sz="4400" dirty="0"/>
              <a:t> Знают все, что это…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811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Чайка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36712"/>
            <a:ext cx="9144000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1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64807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4800" dirty="0"/>
              <a:t>Встали братья на ходули,</a:t>
            </a:r>
          </a:p>
          <a:p>
            <a:pPr marL="0" indent="0">
              <a:buNone/>
            </a:pPr>
            <a:r>
              <a:rPr lang="ru-RU" sz="4800" dirty="0"/>
              <a:t> Ищут корма по пути.</a:t>
            </a:r>
          </a:p>
          <a:p>
            <a:pPr marL="0" indent="0">
              <a:buNone/>
            </a:pPr>
            <a:r>
              <a:rPr lang="ru-RU" sz="4800" dirty="0"/>
              <a:t> На бегу ли, на ходу ли</a:t>
            </a:r>
          </a:p>
          <a:p>
            <a:pPr marL="0" indent="0">
              <a:buNone/>
            </a:pPr>
            <a:r>
              <a:rPr lang="ru-RU" sz="4800" dirty="0"/>
              <a:t> Им с ходулей не сойти.</a:t>
            </a:r>
          </a:p>
          <a:p>
            <a:pPr marL="0" indent="0">
              <a:buNone/>
            </a:pPr>
            <a:r>
              <a:rPr lang="ru-RU" sz="4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1399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Журавль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52736"/>
            <a:ext cx="8856984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50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marL="0" lvl="0" indent="0">
              <a:buNone/>
            </a:pPr>
            <a:r>
              <a:rPr lang="ru-RU" sz="5400" dirty="0" smtClean="0"/>
              <a:t>Перья </a:t>
            </a:r>
            <a:r>
              <a:rPr lang="ru-RU" sz="5400" dirty="0"/>
              <a:t>черные и с блеском,</a:t>
            </a:r>
          </a:p>
          <a:p>
            <a:pPr marL="0" indent="0">
              <a:buNone/>
            </a:pPr>
            <a:r>
              <a:rPr lang="ru-RU" sz="5400" dirty="0"/>
              <a:t> Может быть довольно дерзким,</a:t>
            </a:r>
          </a:p>
          <a:p>
            <a:pPr marL="0" indent="0">
              <a:buNone/>
            </a:pPr>
            <a:r>
              <a:rPr lang="ru-RU" sz="5400" dirty="0"/>
              <a:t> Всё – вредителям конец!</a:t>
            </a:r>
          </a:p>
          <a:p>
            <a:pPr marL="0" indent="0">
              <a:buNone/>
            </a:pPr>
            <a:r>
              <a:rPr lang="ru-RU" sz="5400" dirty="0"/>
              <a:t> Имя птице той — …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0345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308" y="188640"/>
            <a:ext cx="8313155" cy="792088"/>
          </a:xfrm>
        </p:spPr>
        <p:txBody>
          <a:bodyPr/>
          <a:lstStyle/>
          <a:p>
            <a:r>
              <a:rPr lang="ru-RU" dirty="0" smtClean="0"/>
              <a:t>Скворец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54" y="980728"/>
            <a:ext cx="8564934" cy="57606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908720"/>
            <a:ext cx="8964488" cy="593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219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lvl="0" indent="0">
              <a:buNone/>
            </a:pPr>
            <a:r>
              <a:rPr lang="ru-RU" dirty="0" smtClean="0"/>
              <a:t> </a:t>
            </a:r>
            <a:r>
              <a:rPr lang="ru-RU" sz="5400" dirty="0"/>
              <a:t>Всю ночь летает —</a:t>
            </a:r>
          </a:p>
          <a:p>
            <a:pPr marL="0" indent="0">
              <a:buNone/>
            </a:pPr>
            <a:r>
              <a:rPr lang="ru-RU" sz="5400" dirty="0"/>
              <a:t> Мышей добывает.</a:t>
            </a:r>
          </a:p>
          <a:p>
            <a:pPr marL="0" indent="0">
              <a:buNone/>
            </a:pPr>
            <a:r>
              <a:rPr lang="ru-RU" sz="5400" dirty="0"/>
              <a:t> А станет светло —</a:t>
            </a:r>
          </a:p>
          <a:p>
            <a:pPr marL="0" indent="0">
              <a:buNone/>
            </a:pPr>
            <a:r>
              <a:rPr lang="ru-RU" sz="5400" dirty="0"/>
              <a:t> Спать летит в дупло. </a:t>
            </a:r>
            <a:r>
              <a:rPr lang="ru-RU" sz="5400" dirty="0" smtClean="0"/>
              <a:t> </a:t>
            </a:r>
            <a:endParaRPr lang="ru-RU" sz="5400" dirty="0"/>
          </a:p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263646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Филин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08720"/>
            <a:ext cx="9143999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278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6000" dirty="0" smtClean="0"/>
              <a:t>Этой </a:t>
            </a:r>
            <a:r>
              <a:rPr lang="ru-RU" sz="6000" dirty="0"/>
              <a:t>белокрылой птице</a:t>
            </a:r>
          </a:p>
          <a:p>
            <a:pPr marL="0" indent="0">
              <a:buNone/>
            </a:pPr>
            <a:r>
              <a:rPr lang="ru-RU" sz="6000" dirty="0"/>
              <a:t> В зоопарке не сидится.</a:t>
            </a:r>
          </a:p>
          <a:p>
            <a:pPr marL="0" indent="0">
              <a:buNone/>
            </a:pPr>
            <a:r>
              <a:rPr lang="ru-RU" sz="6000" dirty="0"/>
              <a:t> Чтобы люди улыбались,</a:t>
            </a:r>
          </a:p>
          <a:p>
            <a:pPr marL="0" indent="0">
              <a:buNone/>
            </a:pPr>
            <a:r>
              <a:rPr lang="ru-RU" sz="6000" dirty="0"/>
              <a:t> К ним летит со свёртком ...</a:t>
            </a:r>
          </a:p>
        </p:txBody>
      </p:sp>
    </p:spTree>
    <p:extLst>
      <p:ext uri="{BB962C8B-B14F-4D97-AF65-F5344CB8AC3E}">
        <p14:creationId xmlns:p14="http://schemas.microsoft.com/office/powerpoint/2010/main" val="3338487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Аист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08720"/>
            <a:ext cx="9144000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513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91264" cy="57214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lvl="0" indent="0">
              <a:buNone/>
            </a:pPr>
            <a:r>
              <a:rPr lang="ru-RU" sz="5600" dirty="0" smtClean="0"/>
              <a:t>Помышляя </a:t>
            </a:r>
            <a:r>
              <a:rPr lang="ru-RU" sz="5600" dirty="0"/>
              <a:t>о еде,</a:t>
            </a:r>
          </a:p>
          <a:p>
            <a:pPr marL="0" indent="0">
              <a:buNone/>
            </a:pPr>
            <a:r>
              <a:rPr lang="ru-RU" sz="5600" dirty="0"/>
              <a:t> Ходит-бродит по воде,</a:t>
            </a:r>
          </a:p>
          <a:p>
            <a:pPr marL="0" indent="0">
              <a:buNone/>
            </a:pPr>
            <a:r>
              <a:rPr lang="ru-RU" sz="5600" dirty="0"/>
              <a:t> Где на мели мальки кишат.</a:t>
            </a:r>
          </a:p>
          <a:p>
            <a:pPr marL="0" indent="0">
              <a:buNone/>
            </a:pPr>
            <a:r>
              <a:rPr lang="ru-RU" sz="5600" dirty="0"/>
              <a:t> Ловит рыбок, лягушат.                                    </a:t>
            </a:r>
          </a:p>
          <a:p>
            <a:pPr marL="0" indent="0">
              <a:buNone/>
            </a:pPr>
            <a:r>
              <a:rPr lang="ru-RU" sz="5600" dirty="0"/>
              <a:t> Захват, бросок лягушки, ап-ля.</a:t>
            </a:r>
          </a:p>
          <a:p>
            <a:pPr marL="0" indent="0">
              <a:buNone/>
            </a:pPr>
            <a:r>
              <a:rPr lang="ru-RU" sz="5600" dirty="0"/>
              <a:t> Жонглёр, по-видимому … </a:t>
            </a:r>
          </a:p>
          <a:p>
            <a:pPr marL="0" lvl="0" indent="0">
              <a:buNone/>
            </a:pPr>
            <a:r>
              <a:rPr lang="ru-RU" sz="5600" dirty="0" smtClean="0"/>
              <a:t>. </a:t>
            </a:r>
            <a:endParaRPr lang="ru-RU" sz="5600" dirty="0"/>
          </a:p>
        </p:txBody>
      </p:sp>
    </p:spTree>
    <p:extLst>
      <p:ext uri="{BB962C8B-B14F-4D97-AF65-F5344CB8AC3E}">
        <p14:creationId xmlns:p14="http://schemas.microsoft.com/office/powerpoint/2010/main" val="8839054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Цапля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36712"/>
            <a:ext cx="9144000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76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075240" cy="72008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Ответьте правильно на вопросы: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 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618214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600" b="1" i="1" dirty="0"/>
              <a:t>Какая птица любит красть еду, благодаря чему она получила соответствующее название?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А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rgbClr val="0070C0"/>
                </a:solidFill>
              </a:rPr>
              <a:t>Сорока </a:t>
            </a:r>
          </a:p>
          <a:p>
            <a:pPr marL="0" indent="0">
              <a:buNone/>
            </a:pPr>
            <a:r>
              <a:rPr lang="ru-RU" sz="1600" b="1" dirty="0"/>
              <a:t>Б.</a:t>
            </a:r>
            <a:r>
              <a:rPr lang="ru-RU" sz="1600" dirty="0"/>
              <a:t> Голубь </a:t>
            </a:r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 Воробей </a:t>
            </a:r>
          </a:p>
          <a:p>
            <a:pPr marL="0" indent="0">
              <a:buNone/>
            </a:pPr>
            <a:r>
              <a:rPr lang="ru-RU" sz="1600" b="1" i="1" dirty="0"/>
              <a:t>2. Какая из этих птиц является традиционным символом мира?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А</a:t>
            </a:r>
            <a:r>
              <a:rPr lang="ru-RU" sz="1600" dirty="0"/>
              <a:t>. </a:t>
            </a:r>
            <a:r>
              <a:rPr lang="ru-RU" sz="1600" dirty="0">
                <a:solidFill>
                  <a:srgbClr val="0070C0"/>
                </a:solidFill>
              </a:rPr>
              <a:t>Голубь </a:t>
            </a:r>
          </a:p>
          <a:p>
            <a:pPr marL="0" indent="0">
              <a:buNone/>
            </a:pPr>
            <a:r>
              <a:rPr lang="ru-RU" sz="1600" b="1" dirty="0"/>
              <a:t>Б.</a:t>
            </a:r>
            <a:r>
              <a:rPr lang="ru-RU" sz="1600" dirty="0"/>
              <a:t> Лебедь </a:t>
            </a:r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 Павлин </a:t>
            </a:r>
          </a:p>
          <a:p>
            <a:pPr marL="0" indent="0">
              <a:buNone/>
            </a:pPr>
            <a:r>
              <a:rPr lang="ru-RU" sz="1600" b="1" i="1" dirty="0"/>
              <a:t>3. Какая из этих птиц зимующая?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А.</a:t>
            </a:r>
            <a:r>
              <a:rPr lang="ru-RU" sz="1600" dirty="0"/>
              <a:t> Утка </a:t>
            </a:r>
          </a:p>
          <a:p>
            <a:pPr marL="0" indent="0">
              <a:buNone/>
            </a:pPr>
            <a:r>
              <a:rPr lang="ru-RU" sz="1600" b="1" dirty="0"/>
              <a:t>Б</a:t>
            </a:r>
            <a:r>
              <a:rPr lang="ru-RU" sz="1600" b="1" dirty="0">
                <a:solidFill>
                  <a:srgbClr val="0070C0"/>
                </a:solidFill>
              </a:rPr>
              <a:t>.</a:t>
            </a:r>
            <a:r>
              <a:rPr lang="ru-RU" sz="1600" dirty="0">
                <a:solidFill>
                  <a:srgbClr val="0070C0"/>
                </a:solidFill>
              </a:rPr>
              <a:t> Синица </a:t>
            </a:r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 Ласточка </a:t>
            </a:r>
          </a:p>
          <a:p>
            <a:pPr marL="0" indent="0">
              <a:buNone/>
            </a:pPr>
            <a:r>
              <a:rPr lang="ru-RU" sz="1600" b="1" i="1" dirty="0"/>
              <a:t>4. Какая из птиц сообщает своим голосом, сколько нам осталось жить?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А</a:t>
            </a:r>
            <a:r>
              <a:rPr lang="ru-RU" sz="1600" dirty="0"/>
              <a:t>. Соловей </a:t>
            </a:r>
          </a:p>
          <a:p>
            <a:pPr marL="0" indent="0">
              <a:buNone/>
            </a:pPr>
            <a:r>
              <a:rPr lang="ru-RU" sz="1600" b="1" dirty="0"/>
              <a:t>Б.</a:t>
            </a:r>
            <a:r>
              <a:rPr lang="ru-RU" sz="1600" dirty="0"/>
              <a:t> Дятел </a:t>
            </a:r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0070C0"/>
                </a:solidFill>
              </a:rPr>
              <a:t>Кукушка </a:t>
            </a:r>
          </a:p>
          <a:p>
            <a:pPr marL="0" indent="0">
              <a:buNone/>
            </a:pPr>
            <a:r>
              <a:rPr lang="ru-RU" sz="1600" b="1" i="1" dirty="0"/>
              <a:t>5. Птица, которая питается нектаром цветов и является самой маленькой в мире.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А</a:t>
            </a:r>
            <a:r>
              <a:rPr lang="ru-RU" sz="1600" dirty="0">
                <a:solidFill>
                  <a:srgbClr val="0070C0"/>
                </a:solidFill>
              </a:rPr>
              <a:t>. Колибри </a:t>
            </a:r>
          </a:p>
          <a:p>
            <a:pPr marL="0" indent="0">
              <a:buNone/>
            </a:pPr>
            <a:r>
              <a:rPr lang="ru-RU" sz="1600" b="1" dirty="0"/>
              <a:t>Б.</a:t>
            </a:r>
            <a:r>
              <a:rPr lang="ru-RU" sz="1600" dirty="0"/>
              <a:t> Ласточка </a:t>
            </a:r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 Снегирь </a:t>
            </a:r>
          </a:p>
        </p:txBody>
      </p:sp>
    </p:spTree>
    <p:extLst>
      <p:ext uri="{BB962C8B-B14F-4D97-AF65-F5344CB8AC3E}">
        <p14:creationId xmlns:p14="http://schemas.microsoft.com/office/powerpoint/2010/main" val="4286394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b="1" i="1" dirty="0"/>
              <a:t>6. Какая из этих птиц не умеет плавать?</a:t>
            </a:r>
            <a:endParaRPr lang="ru-RU" sz="1500" dirty="0"/>
          </a:p>
          <a:p>
            <a:pPr marL="0" indent="0">
              <a:buNone/>
            </a:pPr>
            <a:r>
              <a:rPr lang="ru-RU" sz="1500" b="1" dirty="0"/>
              <a:t>А.</a:t>
            </a:r>
            <a:r>
              <a:rPr lang="ru-RU" sz="1500" dirty="0"/>
              <a:t> Гусь </a:t>
            </a:r>
          </a:p>
          <a:p>
            <a:pPr marL="0" indent="0">
              <a:buNone/>
            </a:pPr>
            <a:r>
              <a:rPr lang="ru-RU" sz="1500" b="1" dirty="0"/>
              <a:t>Б.</a:t>
            </a:r>
            <a:r>
              <a:rPr lang="ru-RU" sz="1500" dirty="0"/>
              <a:t> Чайка </a:t>
            </a:r>
          </a:p>
          <a:p>
            <a:pPr marL="0" indent="0">
              <a:buNone/>
            </a:pPr>
            <a:r>
              <a:rPr lang="ru-RU" sz="1500" b="1" dirty="0"/>
              <a:t>В</a:t>
            </a:r>
            <a:r>
              <a:rPr lang="ru-RU" sz="1500" dirty="0"/>
              <a:t>. </a:t>
            </a:r>
            <a:r>
              <a:rPr lang="ru-RU" sz="1500" dirty="0">
                <a:solidFill>
                  <a:srgbClr val="0070C0"/>
                </a:solidFill>
              </a:rPr>
              <a:t>Дятел </a:t>
            </a:r>
          </a:p>
          <a:p>
            <a:pPr marL="0" indent="0">
              <a:buNone/>
            </a:pPr>
            <a:r>
              <a:rPr lang="ru-RU" sz="1500" b="1" i="1" dirty="0"/>
              <a:t>7.  Какая птица не умеет летать?</a:t>
            </a:r>
            <a:endParaRPr lang="ru-RU" sz="1500" dirty="0"/>
          </a:p>
          <a:p>
            <a:pPr marL="0" indent="0">
              <a:buNone/>
            </a:pPr>
            <a:r>
              <a:rPr lang="ru-RU" sz="1500" b="1" dirty="0"/>
              <a:t>А.</a:t>
            </a:r>
            <a:r>
              <a:rPr lang="ru-RU" sz="1500" dirty="0"/>
              <a:t> </a:t>
            </a:r>
            <a:r>
              <a:rPr lang="ru-RU" sz="1500" dirty="0">
                <a:solidFill>
                  <a:srgbClr val="0070C0"/>
                </a:solidFill>
              </a:rPr>
              <a:t>Пингвин </a:t>
            </a:r>
          </a:p>
          <a:p>
            <a:pPr marL="0" indent="0">
              <a:buNone/>
            </a:pPr>
            <a:r>
              <a:rPr lang="ru-RU" sz="1500" b="1" dirty="0"/>
              <a:t>Б.</a:t>
            </a:r>
            <a:r>
              <a:rPr lang="ru-RU" sz="1500" dirty="0"/>
              <a:t> Утка </a:t>
            </a:r>
          </a:p>
          <a:p>
            <a:pPr marL="0" indent="0">
              <a:buNone/>
            </a:pPr>
            <a:r>
              <a:rPr lang="ru-RU" sz="1500" b="1" dirty="0"/>
              <a:t>В.</a:t>
            </a:r>
            <a:r>
              <a:rPr lang="ru-RU" sz="1500" dirty="0"/>
              <a:t> Лебедь </a:t>
            </a:r>
          </a:p>
          <a:p>
            <a:pPr marL="0" indent="0">
              <a:buNone/>
            </a:pPr>
            <a:r>
              <a:rPr lang="ru-RU" sz="1500" b="1" i="1" dirty="0"/>
              <a:t>8. Какая птица умеет говорить человеческим голосом?</a:t>
            </a:r>
            <a:endParaRPr lang="ru-RU" sz="1500" dirty="0"/>
          </a:p>
          <a:p>
            <a:pPr marL="0" indent="0">
              <a:buNone/>
            </a:pPr>
            <a:r>
              <a:rPr lang="ru-RU" sz="1500" b="1" dirty="0"/>
              <a:t>А</a:t>
            </a:r>
            <a:r>
              <a:rPr lang="ru-RU" sz="1500" dirty="0"/>
              <a:t>. Павлин </a:t>
            </a:r>
          </a:p>
          <a:p>
            <a:pPr marL="0" indent="0">
              <a:buNone/>
            </a:pPr>
            <a:r>
              <a:rPr lang="ru-RU" sz="1500" b="1" dirty="0"/>
              <a:t>Б.</a:t>
            </a:r>
            <a:r>
              <a:rPr lang="ru-RU" sz="1500" dirty="0"/>
              <a:t> Курица </a:t>
            </a:r>
          </a:p>
          <a:p>
            <a:pPr marL="0" indent="0">
              <a:buNone/>
            </a:pPr>
            <a:r>
              <a:rPr lang="ru-RU" sz="1500" b="1" dirty="0"/>
              <a:t>В.</a:t>
            </a:r>
            <a:r>
              <a:rPr lang="ru-RU" sz="1500" dirty="0"/>
              <a:t> </a:t>
            </a:r>
            <a:r>
              <a:rPr lang="ru-RU" sz="1500" dirty="0">
                <a:solidFill>
                  <a:srgbClr val="0070C0"/>
                </a:solidFill>
              </a:rPr>
              <a:t>Попугай </a:t>
            </a:r>
          </a:p>
          <a:p>
            <a:pPr marL="0" indent="0">
              <a:buNone/>
            </a:pPr>
            <a:r>
              <a:rPr lang="ru-RU" sz="1500" b="1" i="1" dirty="0"/>
              <a:t>9. Как называется птица, домик которой назван в честь названия этой птицы?</a:t>
            </a:r>
            <a:endParaRPr lang="ru-RU" sz="1500" dirty="0"/>
          </a:p>
          <a:p>
            <a:pPr marL="0" indent="0">
              <a:buNone/>
            </a:pPr>
            <a:r>
              <a:rPr lang="ru-RU" sz="1500" b="1" dirty="0"/>
              <a:t>А</a:t>
            </a:r>
            <a:r>
              <a:rPr lang="ru-RU" sz="1500" dirty="0"/>
              <a:t>. Соловей </a:t>
            </a:r>
          </a:p>
          <a:p>
            <a:pPr marL="0" indent="0">
              <a:buNone/>
            </a:pPr>
            <a:r>
              <a:rPr lang="ru-RU" sz="1500" b="1" dirty="0"/>
              <a:t>Б.</a:t>
            </a:r>
            <a:r>
              <a:rPr lang="ru-RU" sz="1500" dirty="0"/>
              <a:t> Сорока </a:t>
            </a:r>
          </a:p>
          <a:p>
            <a:pPr marL="0" indent="0">
              <a:buNone/>
            </a:pPr>
            <a:r>
              <a:rPr lang="ru-RU" sz="1500" b="1" dirty="0"/>
              <a:t>В</a:t>
            </a:r>
            <a:r>
              <a:rPr lang="ru-RU" sz="1500" b="1" dirty="0">
                <a:solidFill>
                  <a:srgbClr val="0070C0"/>
                </a:solidFill>
              </a:rPr>
              <a:t>.</a:t>
            </a:r>
            <a:r>
              <a:rPr lang="ru-RU" sz="1500" dirty="0">
                <a:solidFill>
                  <a:srgbClr val="0070C0"/>
                </a:solidFill>
              </a:rPr>
              <a:t> Скворец </a:t>
            </a:r>
          </a:p>
          <a:p>
            <a:pPr marL="0" indent="0">
              <a:buNone/>
            </a:pPr>
            <a:r>
              <a:rPr lang="ru-RU" sz="1500" b="1" i="1" dirty="0"/>
              <a:t>10. Какая из этих птиц любит стучать по дереву?</a:t>
            </a:r>
            <a:endParaRPr lang="ru-RU" sz="1500" dirty="0"/>
          </a:p>
          <a:p>
            <a:pPr marL="0" indent="0">
              <a:buNone/>
            </a:pPr>
            <a:r>
              <a:rPr lang="ru-RU" sz="1500" b="1" dirty="0"/>
              <a:t>А.</a:t>
            </a:r>
            <a:r>
              <a:rPr lang="ru-RU" sz="1500" dirty="0"/>
              <a:t> Голубь </a:t>
            </a:r>
          </a:p>
          <a:p>
            <a:pPr marL="0" indent="0">
              <a:buNone/>
            </a:pPr>
            <a:r>
              <a:rPr lang="ru-RU" sz="1500" b="1" dirty="0"/>
              <a:t>Б.</a:t>
            </a:r>
            <a:r>
              <a:rPr lang="ru-RU" sz="1500" dirty="0"/>
              <a:t> Дрозд </a:t>
            </a:r>
            <a:endParaRPr lang="ru-RU" sz="15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1500" b="1" dirty="0"/>
              <a:t>В.</a:t>
            </a:r>
            <a:r>
              <a:rPr lang="ru-RU" sz="1500" dirty="0"/>
              <a:t> Дятел </a:t>
            </a:r>
          </a:p>
          <a:p>
            <a:pPr marL="0" indent="0">
              <a:buNone/>
            </a:pP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2769638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Собери пословицы о птицах</a:t>
            </a:r>
            <a:r>
              <a:rPr lang="ru-RU" dirty="0"/>
              <a:t/>
            </a:r>
            <a:br>
              <a:rPr lang="ru-RU" dirty="0"/>
            </a:br>
            <a:endParaRPr lang="ru-RU" sz="2200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262861"/>
              </p:ext>
            </p:extLst>
          </p:nvPr>
        </p:nvGraphicFramePr>
        <p:xfrm>
          <a:off x="395536" y="980728"/>
          <a:ext cx="7797552" cy="4890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3744416"/>
                <a:gridCol w="596752"/>
              </a:tblGrid>
              <a:tr h="153480">
                <a:tc>
                  <a:txBody>
                    <a:bodyPr/>
                    <a:lstStyle/>
                    <a:p>
                      <a:r>
                        <a:rPr lang="ru-RU" dirty="0" smtClean="0"/>
                        <a:t>1 часть пословицы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 Часть пословицы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51816">
                <a:tc>
                  <a:txBody>
                    <a:bodyPr/>
                    <a:lstStyle/>
                    <a:p>
                      <a:pPr marL="1371600"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Слово не воробей,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которой гнездо свое не мило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30"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Лучше синица в руках,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не товарищ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0786"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Гусь свинье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вылетит, не поймаешь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256"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Плоха та птица,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чем журавль в небе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30"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Старого воробья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глаз не выклюнет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3028"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На чужой сторонушке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на мякине не проведешь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30"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Ворон ворону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свое болото хвалит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30"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Всяк кулик,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71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рад своей </a:t>
                      </a:r>
                      <a:r>
                        <a:rPr lang="ru-RU" sz="1400" i="1" dirty="0" err="1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воронушке</a:t>
                      </a: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0245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63408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Животные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7017627"/>
              </p:ext>
            </p:extLst>
          </p:nvPr>
        </p:nvGraphicFramePr>
        <p:xfrm>
          <a:off x="457200" y="1377352"/>
          <a:ext cx="8507288" cy="4923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878596"/>
                <a:gridCol w="2885492"/>
              </a:tblGrid>
              <a:tr h="4283896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Рисунок 8"/>
          <p:cNvPicPr/>
          <p:nvPr/>
        </p:nvPicPr>
        <p:blipFill rotWithShape="1">
          <a:blip r:embed="rId2"/>
          <a:srcRect t="2319" r="40767"/>
          <a:stretch/>
        </p:blipFill>
        <p:spPr bwMode="auto">
          <a:xfrm>
            <a:off x="467544" y="980730"/>
            <a:ext cx="2592288" cy="46805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2"/>
          <a:srcRect l="60122"/>
          <a:stretch/>
        </p:blipFill>
        <p:spPr bwMode="auto">
          <a:xfrm>
            <a:off x="3275856" y="980731"/>
            <a:ext cx="2592288" cy="46805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6012160" y="980730"/>
            <a:ext cx="2880320" cy="468051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39552" y="6021288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Назови животных. Кто является из них родственниками.</a:t>
            </a:r>
          </a:p>
        </p:txBody>
      </p:sp>
    </p:spTree>
    <p:extLst>
      <p:ext uri="{BB962C8B-B14F-4D97-AF65-F5344CB8AC3E}">
        <p14:creationId xmlns:p14="http://schemas.microsoft.com/office/powerpoint/2010/main" val="37211821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6552728"/>
          </a:xfrm>
        </p:spPr>
        <p:txBody>
          <a:bodyPr numCol="2">
            <a:normAutofit fontScale="47500" lnSpcReduction="20000"/>
          </a:bodyPr>
          <a:lstStyle/>
          <a:p>
            <a:pPr marL="0" indent="0">
              <a:buNone/>
            </a:pPr>
            <a:r>
              <a:rPr lang="ru-RU" sz="4200" b="1" dirty="0"/>
              <a:t> Выберете правильный </a:t>
            </a:r>
            <a:r>
              <a:rPr lang="ru-RU" sz="4200" b="1" dirty="0" smtClean="0"/>
              <a:t>ответ</a:t>
            </a:r>
            <a:endParaRPr lang="ru-RU" sz="4200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sz="1400" dirty="0"/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1.Зачем бегемоту большие зубы?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А. </a:t>
            </a:r>
            <a:r>
              <a:rPr lang="ru-RU" dirty="0"/>
              <a:t>чтобы больше съесть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Б.</a:t>
            </a:r>
            <a:r>
              <a:rPr lang="ru-RU" dirty="0"/>
              <a:t> чтобы звонко щелкать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 </a:t>
            </a:r>
            <a:r>
              <a:rPr lang="ru-RU" dirty="0">
                <a:solidFill>
                  <a:srgbClr val="7030A0"/>
                </a:solidFill>
              </a:rPr>
              <a:t>чтобы защищаться от крокодилов 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7030A0"/>
                </a:solidFill>
              </a:rPr>
              <a:t> 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2. Какое млекопитающее самое быстрое?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</a:t>
            </a:r>
            <a:r>
              <a:rPr lang="ru-RU" b="1" dirty="0">
                <a:solidFill>
                  <a:srgbClr val="7030A0"/>
                </a:solidFill>
              </a:rPr>
              <a:t>. </a:t>
            </a:r>
            <a:r>
              <a:rPr lang="ru-RU" dirty="0">
                <a:solidFill>
                  <a:srgbClr val="7030A0"/>
                </a:solidFill>
              </a:rPr>
              <a:t>гепард 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/>
              <a:t>Б.</a:t>
            </a:r>
            <a:r>
              <a:rPr lang="ru-RU" dirty="0"/>
              <a:t> волк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 лошадь </a:t>
            </a:r>
            <a:endParaRPr lang="ru-RU" sz="1800" dirty="0"/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3. Какое животное самое высокое?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А.</a:t>
            </a:r>
            <a:r>
              <a:rPr lang="ru-RU" dirty="0"/>
              <a:t> верблюд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Б.</a:t>
            </a:r>
            <a:r>
              <a:rPr lang="ru-RU" dirty="0"/>
              <a:t> </a:t>
            </a:r>
            <a:r>
              <a:rPr lang="ru-RU" dirty="0">
                <a:solidFill>
                  <a:srgbClr val="7030A0"/>
                </a:solidFill>
              </a:rPr>
              <a:t>жираф 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 корова </a:t>
            </a:r>
            <a:endParaRPr lang="ru-RU" sz="1800" dirty="0"/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4. У какого животного самые длинные рога?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А.</a:t>
            </a:r>
            <a:r>
              <a:rPr lang="ru-RU" dirty="0"/>
              <a:t> оленя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Б.</a:t>
            </a:r>
            <a:r>
              <a:rPr lang="ru-RU" dirty="0"/>
              <a:t> носорога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В</a:t>
            </a:r>
            <a:r>
              <a:rPr lang="ru-RU" dirty="0"/>
              <a:t>. </a:t>
            </a:r>
            <a:r>
              <a:rPr lang="ru-RU" dirty="0">
                <a:solidFill>
                  <a:srgbClr val="7030A0"/>
                </a:solidFill>
              </a:rPr>
              <a:t>козла 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5. Какое животное откладывает яйца?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</a:t>
            </a:r>
            <a:r>
              <a:rPr lang="ru-RU" dirty="0"/>
              <a:t>. заяц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</a:t>
            </a:r>
            <a:r>
              <a:rPr lang="ru-RU" dirty="0"/>
              <a:t>. лиса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 </a:t>
            </a:r>
            <a:r>
              <a:rPr lang="ru-RU" dirty="0">
                <a:solidFill>
                  <a:srgbClr val="7030A0"/>
                </a:solidFill>
              </a:rPr>
              <a:t>утконос 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6</a:t>
            </a:r>
            <a:r>
              <a:rPr lang="ru-RU" b="1" i="1" dirty="0">
                <a:solidFill>
                  <a:srgbClr val="FF0000"/>
                </a:solidFill>
              </a:rPr>
              <a:t>. Какое животное при защите притворяется мертвым?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А.</a:t>
            </a:r>
            <a:r>
              <a:rPr lang="ru-RU" dirty="0"/>
              <a:t> медведь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Б.</a:t>
            </a:r>
            <a:r>
              <a:rPr lang="ru-RU" dirty="0"/>
              <a:t> волк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 </a:t>
            </a:r>
            <a:r>
              <a:rPr lang="ru-RU" dirty="0">
                <a:solidFill>
                  <a:srgbClr val="7030A0"/>
                </a:solidFill>
              </a:rPr>
              <a:t>опоссум</a:t>
            </a:r>
            <a:r>
              <a:rPr lang="ru-RU" dirty="0"/>
              <a:t> </a:t>
            </a:r>
            <a:endParaRPr lang="ru-RU" sz="1800" dirty="0"/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7. Для какой цели бобры валят деревья?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А.</a:t>
            </a:r>
            <a:r>
              <a:rPr lang="ru-RU" dirty="0"/>
              <a:t> строят себе дом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Б.</a:t>
            </a:r>
            <a:r>
              <a:rPr lang="ru-RU" dirty="0"/>
              <a:t> </a:t>
            </a:r>
            <a:r>
              <a:rPr lang="ru-RU" dirty="0">
                <a:solidFill>
                  <a:srgbClr val="7030A0"/>
                </a:solidFill>
              </a:rPr>
              <a:t>строят плотину 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 переплавляют деревья по реке </a:t>
            </a:r>
            <a:endParaRPr lang="ru-RU" sz="1800" dirty="0"/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8. Какое животное первым побывало в космосе?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А.</a:t>
            </a:r>
            <a:r>
              <a:rPr lang="ru-RU" dirty="0"/>
              <a:t> петух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</a:t>
            </a:r>
            <a:r>
              <a:rPr lang="ru-RU" b="1" dirty="0">
                <a:solidFill>
                  <a:srgbClr val="7030A0"/>
                </a:solidFill>
              </a:rPr>
              <a:t>.</a:t>
            </a:r>
            <a:r>
              <a:rPr lang="ru-RU" dirty="0">
                <a:solidFill>
                  <a:srgbClr val="7030A0"/>
                </a:solidFill>
              </a:rPr>
              <a:t> собака 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 кошка </a:t>
            </a:r>
            <a:endParaRPr lang="ru-RU" sz="1800" dirty="0"/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9. Зачем тигру нужны полоски?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/>
              <a:t>А.</a:t>
            </a:r>
            <a:r>
              <a:rPr lang="ru-RU" dirty="0"/>
              <a:t> так модно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Б.</a:t>
            </a:r>
            <a:r>
              <a:rPr lang="ru-RU" dirty="0"/>
              <a:t> чтобы отличаться от жирафа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В</a:t>
            </a:r>
            <a:r>
              <a:rPr lang="ru-RU" b="1" dirty="0">
                <a:solidFill>
                  <a:srgbClr val="7030A0"/>
                </a:solidFill>
              </a:rPr>
              <a:t>.</a:t>
            </a:r>
            <a:r>
              <a:rPr lang="ru-RU" dirty="0">
                <a:solidFill>
                  <a:srgbClr val="7030A0"/>
                </a:solidFill>
              </a:rPr>
              <a:t> для маскировки 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10.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b="1" i="1" dirty="0">
                <a:solidFill>
                  <a:srgbClr val="FF0000"/>
                </a:solidFill>
              </a:rPr>
              <a:t>У какого животного шерсть не намокает? 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i="1" dirty="0"/>
              <a:t> </a:t>
            </a:r>
            <a:r>
              <a:rPr lang="ru-RU" b="1" dirty="0"/>
              <a:t>А.</a:t>
            </a:r>
            <a:r>
              <a:rPr lang="ru-RU" dirty="0"/>
              <a:t>  у собаки </a:t>
            </a:r>
            <a:endParaRPr lang="ru-RU" sz="1800" dirty="0"/>
          </a:p>
          <a:p>
            <a:pPr marL="0" indent="0">
              <a:buNone/>
            </a:pPr>
            <a:r>
              <a:rPr lang="ru-RU" b="1" dirty="0"/>
              <a:t>Б. </a:t>
            </a:r>
            <a:r>
              <a:rPr lang="ru-RU" dirty="0"/>
              <a:t> </a:t>
            </a:r>
            <a:r>
              <a:rPr lang="ru-RU" dirty="0">
                <a:solidFill>
                  <a:srgbClr val="7030A0"/>
                </a:solidFill>
              </a:rPr>
              <a:t>у выдры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  у  лошади</a:t>
            </a:r>
            <a:endParaRPr lang="ru-RU" sz="1800" dirty="0"/>
          </a:p>
          <a:p>
            <a:pPr marL="0" indent="0">
              <a:buNone/>
            </a:pPr>
            <a:r>
              <a:rPr lang="ru-RU" dirty="0"/>
              <a:t> </a:t>
            </a:r>
            <a:endParaRPr lang="ru-RU" sz="1800" dirty="0"/>
          </a:p>
          <a:p>
            <a:pPr lvl="8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6968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807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Какие животные не живут на  у нас 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на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Станции юннатов?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хомячок 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барсук</a:t>
            </a:r>
          </a:p>
          <a:p>
            <a:pPr marL="0" indent="0">
              <a:buNone/>
            </a:pPr>
            <a:r>
              <a:rPr lang="ru-RU" sz="3600" dirty="0" smtClean="0"/>
              <a:t>игуана</a:t>
            </a:r>
          </a:p>
          <a:p>
            <a:pPr marL="0" indent="0">
              <a:buNone/>
            </a:pPr>
            <a:r>
              <a:rPr lang="ru-RU" sz="3600" dirty="0" smtClean="0"/>
              <a:t> </a:t>
            </a:r>
            <a:r>
              <a:rPr lang="ru-RU" sz="3600" dirty="0" err="1" smtClean="0"/>
              <a:t>эублефар</a:t>
            </a:r>
            <a:r>
              <a:rPr lang="ru-RU" sz="3600" dirty="0" smtClean="0"/>
              <a:t>  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лиса </a:t>
            </a:r>
            <a:r>
              <a:rPr lang="ru-RU" sz="3600" dirty="0" smtClean="0"/>
              <a:t>  </a:t>
            </a:r>
          </a:p>
          <a:p>
            <a:pPr marL="0" indent="0">
              <a:buNone/>
            </a:pPr>
            <a:r>
              <a:rPr lang="ru-RU" sz="3600" dirty="0" smtClean="0"/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заяц </a:t>
            </a:r>
          </a:p>
          <a:p>
            <a:pPr marL="0" indent="0">
              <a:buNone/>
            </a:pPr>
            <a:r>
              <a:rPr lang="ru-RU" sz="3600" dirty="0" smtClean="0"/>
              <a:t>кролик </a:t>
            </a:r>
          </a:p>
          <a:p>
            <a:pPr marL="0" indent="0">
              <a:buNone/>
            </a:pPr>
            <a:r>
              <a:rPr lang="ru-RU" sz="3600" dirty="0" smtClean="0"/>
              <a:t> дегу   </a:t>
            </a:r>
          </a:p>
          <a:p>
            <a:pPr marL="0" indent="0">
              <a:buNone/>
            </a:pPr>
            <a:r>
              <a:rPr lang="ru-RU" sz="3600" dirty="0" smtClean="0"/>
              <a:t>песчанка   </a:t>
            </a:r>
          </a:p>
          <a:p>
            <a:pPr marL="0" indent="0">
              <a:buNone/>
            </a:pPr>
            <a:r>
              <a:rPr lang="ru-RU" sz="3600" dirty="0" smtClean="0"/>
              <a:t>черепаха </a:t>
            </a:r>
          </a:p>
          <a:p>
            <a:pPr marL="0" indent="0">
              <a:buNone/>
            </a:pPr>
            <a:r>
              <a:rPr lang="ru-RU" sz="3600" dirty="0" smtClean="0"/>
              <a:t>еж  </a:t>
            </a:r>
          </a:p>
          <a:p>
            <a:pPr marL="0" indent="0">
              <a:buNone/>
            </a:pPr>
            <a:r>
              <a:rPr lang="ru-RU" sz="3600" dirty="0"/>
              <a:t>шиншилла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белка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хорек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волк</a:t>
            </a:r>
            <a:endParaRPr lang="ru-RU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олень</a:t>
            </a:r>
          </a:p>
          <a:p>
            <a:pPr marL="0" indent="0">
              <a:buNone/>
            </a:pPr>
            <a:r>
              <a:rPr lang="ru-RU" sz="3600" dirty="0"/>
              <a:t>морская свинка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собака</a:t>
            </a:r>
          </a:p>
        </p:txBody>
      </p:sp>
    </p:spTree>
    <p:extLst>
      <p:ext uri="{BB962C8B-B14F-4D97-AF65-F5344CB8AC3E}">
        <p14:creationId xmlns:p14="http://schemas.microsoft.com/office/powerpoint/2010/main" val="13404708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Интересное о животных. А это ты знаешь?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433467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8600" dirty="0">
                <a:solidFill>
                  <a:srgbClr val="C00000"/>
                </a:solidFill>
              </a:rPr>
              <a:t>Какое животное, когда бежит, старается выставлять вперед собственные задние лапки?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>
                <a:solidFill>
                  <a:srgbClr val="C00000"/>
                </a:solidFill>
              </a:rPr>
              <a:t>Серое хищное животное, проживающее в лесах нашего региона?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>
                <a:solidFill>
                  <a:srgbClr val="C00000"/>
                </a:solidFill>
              </a:rPr>
              <a:t>Данное животное проживает на территории Австралии. Его дети прячутся в сумке, которая находится на животе.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>
                <a:solidFill>
                  <a:srgbClr val="C00000"/>
                </a:solidFill>
              </a:rPr>
              <a:t>  Какой медведь кушает исключительно бамбук?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>
                <a:solidFill>
                  <a:srgbClr val="C00000"/>
                </a:solidFill>
              </a:rPr>
              <a:t>Какое животное самое первое смогли приучить первобытные люди? </a:t>
            </a:r>
            <a:endParaRPr lang="ru-RU" sz="86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 smtClean="0">
                <a:solidFill>
                  <a:srgbClr val="C00000"/>
                </a:solidFill>
              </a:rPr>
              <a:t>Животное</a:t>
            </a:r>
            <a:r>
              <a:rPr lang="ru-RU" sz="8600" dirty="0">
                <a:solidFill>
                  <a:srgbClr val="C00000"/>
                </a:solidFill>
              </a:rPr>
              <a:t>, которое еще называется водный крот. </a:t>
            </a:r>
            <a:endParaRPr lang="ru-RU" sz="86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 smtClean="0">
                <a:solidFill>
                  <a:srgbClr val="C00000"/>
                </a:solidFill>
              </a:rPr>
              <a:t>Какое </a:t>
            </a:r>
            <a:r>
              <a:rPr lang="ru-RU" sz="8600" dirty="0">
                <a:solidFill>
                  <a:srgbClr val="C00000"/>
                </a:solidFill>
              </a:rPr>
              <a:t>животное может охлаждаться за счет ушей? </a:t>
            </a:r>
            <a:endParaRPr lang="ru-RU" sz="86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 smtClean="0">
                <a:solidFill>
                  <a:srgbClr val="C00000"/>
                </a:solidFill>
              </a:rPr>
              <a:t>Какое </a:t>
            </a:r>
            <a:r>
              <a:rPr lang="ru-RU" sz="8600" dirty="0">
                <a:solidFill>
                  <a:srgbClr val="C00000"/>
                </a:solidFill>
              </a:rPr>
              <a:t>животное питается тюленями и песцами</a:t>
            </a:r>
            <a:r>
              <a:rPr lang="ru-RU" sz="8600" dirty="0" smtClean="0">
                <a:solidFill>
                  <a:srgbClr val="C00000"/>
                </a:solidFill>
              </a:rPr>
              <a:t>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 smtClean="0">
                <a:solidFill>
                  <a:srgbClr val="C00000"/>
                </a:solidFill>
              </a:rPr>
              <a:t>У </a:t>
            </a:r>
            <a:r>
              <a:rPr lang="ru-RU" sz="8600" dirty="0">
                <a:solidFill>
                  <a:srgbClr val="C00000"/>
                </a:solidFill>
              </a:rPr>
              <a:t>какого зверька слух лучше, нежели у кошки, лисицы и собаки?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>
                <a:solidFill>
                  <a:srgbClr val="C00000"/>
                </a:solidFill>
              </a:rPr>
              <a:t>Необычное животное, способное плеваться.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8600" dirty="0">
                <a:solidFill>
                  <a:srgbClr val="C00000"/>
                </a:solidFill>
              </a:rPr>
              <a:t>Какое именно животное считается наиболее быстрым на </a:t>
            </a:r>
            <a:r>
              <a:rPr lang="ru-RU" sz="8600" dirty="0" smtClean="0">
                <a:solidFill>
                  <a:srgbClr val="C00000"/>
                </a:solidFill>
              </a:rPr>
              <a:t>планете?</a:t>
            </a:r>
            <a:endParaRPr lang="ru-RU" sz="86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800" dirty="0">
                <a:solidFill>
                  <a:srgbClr val="C00000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ru-RU" sz="4800" b="1" dirty="0" smtClean="0"/>
              <a:t>(</a:t>
            </a:r>
            <a:r>
              <a:rPr lang="ru-RU" sz="4800" b="1" dirty="0"/>
              <a:t>слон, </a:t>
            </a:r>
            <a:r>
              <a:rPr lang="ru-RU" sz="4800" b="1" dirty="0" smtClean="0"/>
              <a:t>заяц</a:t>
            </a:r>
            <a:r>
              <a:rPr lang="ru-RU" sz="4800" b="1" dirty="0"/>
              <a:t>, волк, кенгуру</a:t>
            </a:r>
            <a:r>
              <a:rPr lang="ru-RU" sz="4800" b="1" dirty="0" smtClean="0"/>
              <a:t>,</a:t>
            </a:r>
            <a:r>
              <a:rPr lang="ru-RU" sz="4800" b="1" dirty="0"/>
              <a:t> </a:t>
            </a:r>
            <a:r>
              <a:rPr lang="ru-RU" sz="4800" b="1" dirty="0" smtClean="0"/>
              <a:t>гепард, </a:t>
            </a:r>
            <a:r>
              <a:rPr lang="ru-RU" sz="4800" b="1" dirty="0"/>
              <a:t>панда, еж, </a:t>
            </a:r>
            <a:r>
              <a:rPr lang="ru-RU" sz="4800" b="1" dirty="0" smtClean="0"/>
              <a:t>собака</a:t>
            </a:r>
            <a:r>
              <a:rPr lang="ru-RU" sz="4800" b="1" dirty="0"/>
              <a:t>, выхухоль</a:t>
            </a:r>
            <a:r>
              <a:rPr lang="ru-RU" sz="4800" b="1" dirty="0" smtClean="0"/>
              <a:t>, белый </a:t>
            </a:r>
            <a:r>
              <a:rPr lang="ru-RU" sz="4800" b="1" dirty="0"/>
              <a:t>медведь, </a:t>
            </a:r>
            <a:r>
              <a:rPr lang="ru-RU" sz="4800" b="1" dirty="0" smtClean="0"/>
              <a:t>верблюд) </a:t>
            </a:r>
            <a:endParaRPr lang="ru-RU" sz="4800" b="1" dirty="0"/>
          </a:p>
          <a:p>
            <a:pPr marL="0" indent="0">
              <a:buNone/>
            </a:pPr>
            <a:r>
              <a:rPr lang="ru-RU" sz="4800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216750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800" y="404664"/>
            <a:ext cx="2664296" cy="288032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285750" y="404666"/>
            <a:ext cx="2342034" cy="2880318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4283968" y="4265443"/>
            <a:ext cx="4181159" cy="2197185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52" y="4303773"/>
            <a:ext cx="3459944" cy="229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4664"/>
            <a:ext cx="3101040" cy="288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35896" y="609329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 rot="10800000" flipV="1">
            <a:off x="285750" y="3403668"/>
            <a:ext cx="83954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Узнай какие животные Красной книги здесь зашифрованы?</a:t>
            </a:r>
          </a:p>
          <a:p>
            <a:pPr algn="ctr"/>
            <a:r>
              <a:rPr lang="ru-RU" sz="1600" b="1" i="1" dirty="0" err="1">
                <a:solidFill>
                  <a:srgbClr val="FF0000"/>
                </a:solidFill>
              </a:rPr>
              <a:t>ргит</a:t>
            </a:r>
            <a:r>
              <a:rPr lang="ru-RU" sz="1600" b="1" i="1" dirty="0">
                <a:solidFill>
                  <a:srgbClr val="FF0000"/>
                </a:solidFill>
              </a:rPr>
              <a:t>    </a:t>
            </a:r>
            <a:r>
              <a:rPr lang="ru-RU" sz="1600" b="1" i="1" dirty="0" err="1">
                <a:solidFill>
                  <a:srgbClr val="FF0000"/>
                </a:solidFill>
              </a:rPr>
              <a:t>ьлохухыв</a:t>
            </a:r>
            <a:r>
              <a:rPr lang="ru-RU" sz="1600" b="1" i="1" dirty="0">
                <a:solidFill>
                  <a:srgbClr val="FF0000"/>
                </a:solidFill>
              </a:rPr>
              <a:t>       </a:t>
            </a:r>
            <a:r>
              <a:rPr lang="ru-RU" sz="1600" b="1" i="1" dirty="0" err="1">
                <a:solidFill>
                  <a:srgbClr val="FF0000"/>
                </a:solidFill>
              </a:rPr>
              <a:t>рбуз</a:t>
            </a:r>
            <a:r>
              <a:rPr lang="ru-RU" sz="1600" b="1" i="1" dirty="0">
                <a:solidFill>
                  <a:srgbClr val="FF0000"/>
                </a:solidFill>
              </a:rPr>
              <a:t>     </a:t>
            </a:r>
            <a:r>
              <a:rPr lang="ru-RU" sz="1600" b="1" i="1" dirty="0" err="1">
                <a:solidFill>
                  <a:srgbClr val="FF0000"/>
                </a:solidFill>
              </a:rPr>
              <a:t>акзявереп</a:t>
            </a:r>
            <a:r>
              <a:rPr lang="ru-RU" sz="1600" b="1" i="1" dirty="0">
                <a:solidFill>
                  <a:srgbClr val="FF0000"/>
                </a:solidFill>
              </a:rPr>
              <a:t> </a:t>
            </a:r>
            <a:endParaRPr lang="ru-RU" sz="1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600" b="1" i="1" dirty="0"/>
              <a:t>Найди их на  фото и  скажи</a:t>
            </a:r>
            <a:r>
              <a:rPr lang="ru-RU" sz="1600" b="1" i="1" dirty="0" smtClean="0"/>
              <a:t>,</a:t>
            </a:r>
            <a:r>
              <a:rPr lang="ru-RU" sz="1600" b="1" i="1" dirty="0"/>
              <a:t> какое животное не считается редким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960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147248" cy="62822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Удивительные животные.</a:t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> Отгадай какое у них название?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3789040"/>
            <a:ext cx="3816424" cy="237626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0" y="3789040"/>
            <a:ext cx="4032448" cy="2376263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395536" y="836712"/>
            <a:ext cx="3816424" cy="2376264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>
          <a:xfrm>
            <a:off x="4499992" y="836712"/>
            <a:ext cx="4176464" cy="2376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6165304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проехидна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      </a:t>
            </a:r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щелезуб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галаго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цивета</a:t>
            </a: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1398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523604"/>
            <a:ext cx="8363272" cy="864096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фенек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капибара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 утконос  дьявол  панголин  ехидна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9872" y="332657"/>
            <a:ext cx="2376264" cy="2520279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3563889" y="3356992"/>
            <a:ext cx="2520279" cy="215124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395537" y="3356992"/>
            <a:ext cx="2592287" cy="2151249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>
          <a:xfrm>
            <a:off x="395536" y="332657"/>
            <a:ext cx="2592288" cy="2664296"/>
          </a:xfrm>
          <a:prstGeom prst="rect">
            <a:avLst/>
          </a:prstGeom>
        </p:spPr>
      </p:pic>
      <p:pic>
        <p:nvPicPr>
          <p:cNvPr id="8" name="Объект 3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588224" y="3356992"/>
            <a:ext cx="2232248" cy="215125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7"/>
          <a:stretch>
            <a:fillRect/>
          </a:stretch>
        </p:blipFill>
        <p:spPr>
          <a:xfrm>
            <a:off x="6300193" y="332657"/>
            <a:ext cx="252028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9885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" t="4656" r="851" b="8737"/>
          <a:stretch/>
        </p:blipFill>
        <p:spPr bwMode="auto">
          <a:xfrm>
            <a:off x="0" y="188640"/>
            <a:ext cx="9144000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1830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РАСТЕНИЯ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1" r="1186"/>
          <a:stretch/>
        </p:blipFill>
        <p:spPr bwMode="auto">
          <a:xfrm>
            <a:off x="179512" y="1124744"/>
            <a:ext cx="8609646" cy="547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7802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называется дубовый лес?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3272"/>
            <a:ext cx="9036496" cy="5788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37112"/>
            <a:ext cx="2843808" cy="24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6133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496944" cy="845111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/>
              <a:t>Дубовый лес называется </a:t>
            </a:r>
            <a:r>
              <a:rPr lang="ru-RU" sz="3600" dirty="0" smtClean="0">
                <a:solidFill>
                  <a:srgbClr val="00B050"/>
                </a:solidFill>
              </a:rPr>
              <a:t>дубрава. </a:t>
            </a:r>
            <a:r>
              <a:rPr lang="ru-RU" sz="2000" dirty="0" smtClean="0">
                <a:solidFill>
                  <a:srgbClr val="00B050"/>
                </a:solidFill>
              </a:rPr>
              <a:t/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b="1" dirty="0" smtClean="0"/>
              <a:t>Какое </a:t>
            </a:r>
            <a:r>
              <a:rPr lang="ru-RU" sz="2000" b="1" dirty="0"/>
              <a:t>дерево считается символом России?</a:t>
            </a:r>
            <a:r>
              <a:rPr lang="ru-RU" sz="2000" b="1" dirty="0" smtClean="0">
                <a:solidFill>
                  <a:srgbClr val="00B050"/>
                </a:solidFill>
              </a:rPr>
              <a:t/>
            </a:r>
            <a:br>
              <a:rPr lang="ru-RU" sz="2000" b="1" dirty="0" smtClean="0">
                <a:solidFill>
                  <a:srgbClr val="00B050"/>
                </a:solidFill>
              </a:rPr>
            </a:br>
            <a:r>
              <a:rPr lang="ru-RU" sz="2000" b="1" dirty="0" smtClean="0">
                <a:solidFill>
                  <a:srgbClr val="00B050"/>
                </a:solidFill>
              </a:rPr>
              <a:t> 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23528" y="1628800"/>
            <a:ext cx="8352928" cy="50405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endParaRPr lang="ru-RU" sz="2200" b="1" dirty="0" smtClean="0"/>
          </a:p>
          <a:p>
            <a:pPr marL="0" indent="0" algn="ctr">
              <a:buNone/>
            </a:pPr>
            <a:r>
              <a:rPr lang="ru-RU" sz="2600" b="1" dirty="0" smtClean="0"/>
              <a:t>Как </a:t>
            </a:r>
            <a:r>
              <a:rPr lang="ru-RU" sz="2600" b="1" dirty="0"/>
              <a:t>называется лес из березовых деревьев?</a:t>
            </a:r>
            <a:br>
              <a:rPr lang="ru-RU" sz="2600" b="1" dirty="0"/>
            </a:br>
            <a:endParaRPr lang="ru-RU" sz="26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8604"/>
            <a:ext cx="9144000" cy="518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9993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5" cy="92211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Лес из березовых деревьев называется </a:t>
            </a:r>
            <a:r>
              <a:rPr lang="ru-RU" sz="4000" b="1" dirty="0" smtClean="0">
                <a:solidFill>
                  <a:srgbClr val="00B050"/>
                </a:solidFill>
              </a:rPr>
              <a:t>роща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568952" cy="571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" r="8336"/>
          <a:stretch/>
        </p:blipFill>
        <p:spPr bwMode="auto">
          <a:xfrm>
            <a:off x="5841700" y="4616496"/>
            <a:ext cx="3122788" cy="218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203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Какие деревья растут в ТАЙГЕ?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974" y="692696"/>
            <a:ext cx="7730791" cy="59766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0" y="692696"/>
            <a:ext cx="7744100" cy="606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3234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10081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Тайга</a:t>
            </a:r>
            <a:r>
              <a:rPr lang="ru-RU" sz="2800" dirty="0" smtClean="0">
                <a:solidFill>
                  <a:srgbClr val="00B050"/>
                </a:solidFill>
              </a:rPr>
              <a:t> это -  </a:t>
            </a:r>
            <a:r>
              <a:rPr lang="ru-RU" sz="2800" dirty="0">
                <a:solidFill>
                  <a:srgbClr val="00B050"/>
                </a:solidFill>
              </a:rPr>
              <a:t>обширные участки, занятые хвойными </a:t>
            </a:r>
            <a:r>
              <a:rPr lang="ru-RU" sz="2800" dirty="0" smtClean="0">
                <a:solidFill>
                  <a:srgbClr val="00B050"/>
                </a:solidFill>
              </a:rPr>
              <a:t>деревьями. </a:t>
            </a:r>
            <a:r>
              <a:rPr lang="ru-RU" sz="2000" dirty="0" smtClean="0">
                <a:solidFill>
                  <a:srgbClr val="00B050"/>
                </a:solidFill>
              </a:rPr>
              <a:t>(Ель, пихта, кедр, сосна, лиственница).</a:t>
            </a:r>
            <a:endParaRPr lang="ru-RU" sz="2000" dirty="0">
              <a:solidFill>
                <a:srgbClr val="00B05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056290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6343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859216" cy="62068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Какие кустарники здесь изображены?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623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9071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97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9998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H="1">
            <a:off x="467544" y="998555"/>
            <a:ext cx="8424936" cy="559879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2000" b="1" dirty="0" smtClean="0"/>
              <a:t>Красна, как кровь,        </a:t>
            </a:r>
          </a:p>
          <a:p>
            <a:r>
              <a:rPr lang="ru-RU" sz="2000" b="1" dirty="0" smtClean="0"/>
              <a:t> </a:t>
            </a:r>
            <a:r>
              <a:rPr lang="ru-RU" sz="2000" b="1" dirty="0"/>
              <a:t>Вкусна, как мёд. </a:t>
            </a:r>
          </a:p>
          <a:p>
            <a:endParaRPr lang="ru-RU" sz="2000" b="1" dirty="0"/>
          </a:p>
          <a:p>
            <a:r>
              <a:rPr lang="ru-RU" sz="2000" b="1" dirty="0" smtClean="0"/>
              <a:t>В </a:t>
            </a:r>
            <a:r>
              <a:rPr lang="ru-RU" sz="2000" b="1" dirty="0"/>
              <a:t>сенокос - горька, </a:t>
            </a:r>
          </a:p>
          <a:p>
            <a:r>
              <a:rPr lang="ru-RU" sz="2000" b="1" dirty="0"/>
              <a:t> А в мороз - сладка, </a:t>
            </a:r>
          </a:p>
          <a:p>
            <a:r>
              <a:rPr lang="ru-RU" sz="2000" b="1" dirty="0"/>
              <a:t> Что за ягодка? </a:t>
            </a:r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/>
              <a:t> Две сестры летом зелены, </a:t>
            </a:r>
          </a:p>
          <a:p>
            <a:r>
              <a:rPr lang="ru-RU" sz="2000" b="1" dirty="0"/>
              <a:t> К осени одна краснеет, другая чернеет. </a:t>
            </a:r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/>
              <a:t> Осень в сад к нам пришла,</a:t>
            </a:r>
          </a:p>
          <a:p>
            <a:r>
              <a:rPr lang="ru-RU" sz="2000" b="1" dirty="0"/>
              <a:t> Красный факел зажгла,</a:t>
            </a:r>
          </a:p>
          <a:p>
            <a:r>
              <a:rPr lang="ru-RU" sz="2000" b="1" dirty="0"/>
              <a:t> Здесь дрозды, скворцы снуют,</a:t>
            </a:r>
          </a:p>
          <a:p>
            <a:r>
              <a:rPr lang="ru-RU" sz="2000" b="1" dirty="0"/>
              <a:t> И, галдя, его клюют. </a:t>
            </a:r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/>
              <a:t> </a:t>
            </a:r>
          </a:p>
          <a:p>
            <a:endParaRPr lang="ru-RU" sz="2000" b="1" dirty="0" smtClean="0"/>
          </a:p>
          <a:p>
            <a:endParaRPr lang="ru-RU" sz="2000" b="1" dirty="0"/>
          </a:p>
          <a:p>
            <a:endParaRPr lang="ru-RU" sz="2000" b="1" dirty="0" smtClean="0"/>
          </a:p>
          <a:p>
            <a:endParaRPr lang="ru-RU" sz="2000" b="1" dirty="0"/>
          </a:p>
          <a:p>
            <a:endParaRPr lang="ru-RU" sz="2000" b="1" dirty="0" smtClean="0"/>
          </a:p>
          <a:p>
            <a:endParaRPr lang="ru-RU" sz="2000" b="1" dirty="0"/>
          </a:p>
          <a:p>
            <a:endParaRPr lang="ru-RU" sz="2000" b="1" dirty="0" smtClean="0"/>
          </a:p>
          <a:p>
            <a:endParaRPr lang="ru-RU" sz="2000" b="1" dirty="0"/>
          </a:p>
          <a:p>
            <a:endParaRPr lang="ru-RU" sz="2000" b="1" dirty="0" smtClean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67544" y="6237313"/>
            <a:ext cx="4464496" cy="432048"/>
          </a:xfrm>
        </p:spPr>
        <p:txBody>
          <a:bodyPr>
            <a:normAutofit fontScale="90000"/>
          </a:bodyPr>
          <a:lstStyle/>
          <a:p>
            <a:pPr algn="l"/>
            <a:r>
              <a:rPr lang="ru-RU" sz="1200" dirty="0" smtClean="0">
                <a:solidFill>
                  <a:schemeClr val="tx2"/>
                </a:solidFill>
              </a:rPr>
              <a:t>Вишня  Земляника  Калина  </a:t>
            </a:r>
            <a:r>
              <a:rPr lang="ru-RU" sz="1200" dirty="0">
                <a:solidFill>
                  <a:schemeClr val="tx2"/>
                </a:solidFill>
              </a:rPr>
              <a:t>Красная и чёрная </a:t>
            </a:r>
            <a:r>
              <a:rPr lang="ru-RU" sz="1200" dirty="0" smtClean="0">
                <a:solidFill>
                  <a:schemeClr val="tx2"/>
                </a:solidFill>
              </a:rPr>
              <a:t>смородины Рябина Малина Крыжовник Арбуз Клюква</a:t>
            </a:r>
            <a:r>
              <a:rPr lang="ru-RU" sz="1200" dirty="0">
                <a:solidFill>
                  <a:schemeClr val="tx2"/>
                </a:solidFill>
              </a:rPr>
              <a:t/>
            </a:r>
            <a:br>
              <a:rPr lang="ru-RU" sz="1200" dirty="0">
                <a:solidFill>
                  <a:schemeClr val="tx2"/>
                </a:solidFill>
              </a:rPr>
            </a:b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0"/>
            <a:ext cx="4824536" cy="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476672"/>
            <a:ext cx="41186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Отгадай загадки о растениях 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42838" y="1484785"/>
            <a:ext cx="417763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Низок, да колюч, </a:t>
            </a:r>
          </a:p>
          <a:p>
            <a:r>
              <a:rPr lang="ru-RU" b="1" dirty="0"/>
              <a:t> Сладок да пахуч,</a:t>
            </a:r>
          </a:p>
          <a:p>
            <a:r>
              <a:rPr lang="ru-RU" b="1" dirty="0"/>
              <a:t> Ягоды сорвешь - всю руку обдерешь.</a:t>
            </a:r>
          </a:p>
          <a:p>
            <a:r>
              <a:rPr lang="ru-RU" b="1" dirty="0"/>
              <a:t> </a:t>
            </a:r>
            <a:r>
              <a:rPr lang="ru-RU" b="1" dirty="0" err="1"/>
              <a:t>Длинноножка</a:t>
            </a:r>
            <a:r>
              <a:rPr lang="ru-RU" b="1" dirty="0"/>
              <a:t> хвалится —</a:t>
            </a:r>
          </a:p>
          <a:p>
            <a:r>
              <a:rPr lang="ru-RU" b="1" dirty="0"/>
              <a:t> Я ли не красавица,</a:t>
            </a:r>
          </a:p>
          <a:p>
            <a:r>
              <a:rPr lang="ru-RU" b="1" dirty="0"/>
              <a:t>Сам алый, сахарный,</a:t>
            </a:r>
          </a:p>
          <a:p>
            <a:r>
              <a:rPr lang="ru-RU" b="1" dirty="0"/>
              <a:t> Кафтан зеленый, бархатный</a:t>
            </a:r>
          </a:p>
          <a:p>
            <a:r>
              <a:rPr lang="ru-RU" b="1" dirty="0"/>
              <a:t> К нам приехали с бахчи полосатые мячи. </a:t>
            </a:r>
          </a:p>
          <a:p>
            <a:endParaRPr lang="ru-RU" b="1" dirty="0"/>
          </a:p>
          <a:p>
            <a:r>
              <a:rPr lang="ru-RU" b="1" dirty="0"/>
              <a:t> Бусы красные висят</a:t>
            </a:r>
          </a:p>
          <a:p>
            <a:r>
              <a:rPr lang="ru-RU" b="1" dirty="0"/>
              <a:t> Из кустов на нас глядят,</a:t>
            </a:r>
          </a:p>
          <a:p>
            <a:r>
              <a:rPr lang="ru-RU" b="1" dirty="0"/>
              <a:t> Очень любят бусы эти </a:t>
            </a:r>
          </a:p>
          <a:p>
            <a:r>
              <a:rPr lang="ru-RU" b="1" dirty="0"/>
              <a:t> Дети, птицы и медведи. </a:t>
            </a:r>
          </a:p>
          <a:p>
            <a:endParaRPr lang="ru-RU" b="1" dirty="0"/>
          </a:p>
          <a:p>
            <a:r>
              <a:rPr lang="ru-RU" b="1" dirty="0"/>
              <a:t>И красна, и кисла </a:t>
            </a:r>
          </a:p>
          <a:p>
            <a:r>
              <a:rPr lang="ru-RU" b="1" dirty="0"/>
              <a:t> На болоте росла. </a:t>
            </a:r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655588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65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Эти растения нас лечат!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00B050"/>
                </a:solidFill>
              </a:rPr>
              <a:t> Тысячелистник, одуванчик, чистотел, ландыш,</a:t>
            </a:r>
            <a:br>
              <a:rPr lang="ru-RU" sz="2000" b="1" dirty="0" smtClean="0">
                <a:solidFill>
                  <a:srgbClr val="00B050"/>
                </a:solidFill>
              </a:rPr>
            </a:br>
            <a:r>
              <a:rPr lang="ru-RU" sz="2000" b="1" dirty="0" smtClean="0">
                <a:solidFill>
                  <a:srgbClr val="00B050"/>
                </a:solidFill>
              </a:rPr>
              <a:t> шалфей, ромашка, подорожник, крапива</a:t>
            </a:r>
            <a:endParaRPr lang="ru-RU" sz="2000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1" y="1600201"/>
            <a:ext cx="2160241" cy="2260847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716017" y="3809735"/>
            <a:ext cx="2520282" cy="257159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2483767" y="3809735"/>
            <a:ext cx="2232250" cy="2571594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>
          <a:xfrm>
            <a:off x="2339752" y="1581150"/>
            <a:ext cx="2467906" cy="2279898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6"/>
          <a:stretch>
            <a:fillRect/>
          </a:stretch>
        </p:blipFill>
        <p:spPr>
          <a:xfrm>
            <a:off x="7020272" y="3861048"/>
            <a:ext cx="2016224" cy="252028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7"/>
          <a:stretch>
            <a:fillRect/>
          </a:stretch>
        </p:blipFill>
        <p:spPr>
          <a:xfrm>
            <a:off x="6876256" y="1581150"/>
            <a:ext cx="2160240" cy="2279898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8"/>
          <a:stretch>
            <a:fillRect/>
          </a:stretch>
        </p:blipFill>
        <p:spPr>
          <a:xfrm>
            <a:off x="179512" y="3861049"/>
            <a:ext cx="2304255" cy="2520280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9"/>
          <a:stretch>
            <a:fillRect/>
          </a:stretch>
        </p:blipFill>
        <p:spPr>
          <a:xfrm>
            <a:off x="4571999" y="1581150"/>
            <a:ext cx="2565922" cy="227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567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45277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Удивительные растения</a:t>
            </a:r>
            <a:endParaRPr lang="ru-RU" sz="2000" b="1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29166"/>
            <a:ext cx="2943364" cy="1992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6784" y="6309320"/>
            <a:ext cx="28686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Самое толстое растение - дерево </a:t>
            </a:r>
            <a:r>
              <a:rPr lang="ru-RU" sz="1200" b="1" dirty="0" smtClean="0"/>
              <a:t>баобаб</a:t>
            </a:r>
            <a:endParaRPr lang="ru-RU" b="1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228184" y="4029165"/>
            <a:ext cx="2915816" cy="1992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264802" y="6021289"/>
            <a:ext cx="25556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Хвощ </a:t>
            </a:r>
            <a:r>
              <a:rPr lang="ru-RU" sz="1200" b="1" dirty="0"/>
              <a:t>«зимующий</a:t>
            </a:r>
            <a:r>
              <a:rPr lang="ru-RU" sz="1200" dirty="0"/>
              <a:t>». </a:t>
            </a:r>
            <a:r>
              <a:rPr lang="ru-RU" sz="1200" dirty="0" smtClean="0"/>
              <a:t>Стебель </a:t>
            </a:r>
            <a:r>
              <a:rPr lang="ru-RU" sz="1200" dirty="0"/>
              <a:t>этого растения </a:t>
            </a:r>
            <a:r>
              <a:rPr lang="ru-RU" sz="1200" dirty="0" smtClean="0"/>
              <a:t>жесткий и может </a:t>
            </a:r>
            <a:r>
              <a:rPr lang="ru-RU" sz="1200" dirty="0"/>
              <a:t>оставить царапины даже на стали.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228184" y="2867746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Хищное </a:t>
            </a:r>
            <a:r>
              <a:rPr lang="ru-RU" sz="1200" dirty="0"/>
              <a:t>растение огромных </a:t>
            </a:r>
            <a:r>
              <a:rPr lang="ru-RU" sz="1200" dirty="0" smtClean="0"/>
              <a:t>размеров. </a:t>
            </a:r>
            <a:r>
              <a:rPr lang="ru-RU" sz="1200" b="1" dirty="0"/>
              <a:t>Непентес или кувшинчик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264803" y="727407"/>
            <a:ext cx="2685420" cy="214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65" y="727408"/>
            <a:ext cx="2909526" cy="210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35864" y="3013503"/>
            <a:ext cx="30399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Растение </a:t>
            </a:r>
            <a:r>
              <a:rPr lang="ru-RU" sz="1200" b="1" dirty="0" err="1"/>
              <a:t>Цератония</a:t>
            </a:r>
            <a:r>
              <a:rPr lang="ru-RU" sz="1200" dirty="0"/>
              <a:t> дает </a:t>
            </a:r>
            <a:r>
              <a:rPr lang="ru-RU" sz="1200" dirty="0" smtClean="0"/>
              <a:t>одинаковые семена весом </a:t>
            </a:r>
            <a:r>
              <a:rPr lang="ru-RU" sz="1200" dirty="0"/>
              <a:t>0,2 г. </a:t>
            </a:r>
            <a:r>
              <a:rPr lang="ru-RU" sz="1200" dirty="0" smtClean="0"/>
              <a:t>Раньше </a:t>
            </a:r>
            <a:r>
              <a:rPr lang="ru-RU" sz="1200" dirty="0"/>
              <a:t>они использовались ювелирами </a:t>
            </a:r>
            <a:r>
              <a:rPr lang="ru-RU" sz="1200" dirty="0" smtClean="0"/>
              <a:t>как гири, </a:t>
            </a:r>
            <a:r>
              <a:rPr lang="ru-RU" sz="1200" dirty="0"/>
              <a:t>а теперь эта мера называется каратом.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712" y="727409"/>
            <a:ext cx="2769216" cy="210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419873" y="3098579"/>
            <a:ext cx="316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Виктория амаз</a:t>
            </a:r>
            <a:r>
              <a:rPr lang="ru-RU" sz="1200" dirty="0"/>
              <a:t>онская — это крупное травянистое тропическое растение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700" y="4029164"/>
            <a:ext cx="2952330" cy="1992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275854" y="6021289"/>
            <a:ext cx="2952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Самым необычным растением в мире является </a:t>
            </a:r>
            <a:r>
              <a:rPr lang="ru-RU" sz="1200" b="1" dirty="0"/>
              <a:t>Раффлезия </a:t>
            </a:r>
            <a:r>
              <a:rPr lang="ru-RU" sz="1200" b="1" dirty="0" err="1"/>
              <a:t>Арнольди</a:t>
            </a:r>
            <a:r>
              <a:rPr lang="ru-RU" sz="1200" b="1" dirty="0"/>
              <a:t> </a:t>
            </a:r>
            <a:r>
              <a:rPr lang="ru-RU" sz="1200" dirty="0"/>
              <a:t>— вид растений-паразитов и</a:t>
            </a:r>
          </a:p>
        </p:txBody>
      </p:sp>
    </p:spTree>
    <p:extLst>
      <p:ext uri="{BB962C8B-B14F-4D97-AF65-F5344CB8AC3E}">
        <p14:creationId xmlns:p14="http://schemas.microsoft.com/office/powerpoint/2010/main" val="38020021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7560840" cy="6172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6902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1179</Words>
  <Application>Microsoft Office PowerPoint</Application>
  <PresentationFormat>Экран (4:3)</PresentationFormat>
  <Paragraphs>340</Paragraphs>
  <Slides>66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67" baseType="lpstr">
      <vt:lpstr>Тема Office</vt:lpstr>
      <vt:lpstr>      «Экологическое ассорти» Счастье - быть с природой, видеть её, говорить с ней". Л.Н. Толстой     </vt:lpstr>
      <vt:lpstr>РЫБЫ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Правильные ответы</vt:lpstr>
      <vt:lpstr>Отгадай загадки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ПОДУМАЙ -КА</vt:lpstr>
      <vt:lpstr>Проверь себя</vt:lpstr>
      <vt:lpstr>ПОДУМАЙ-КА</vt:lpstr>
      <vt:lpstr>Проверь себя</vt:lpstr>
      <vt:lpstr>Отгадай загадки</vt:lpstr>
      <vt:lpstr>Голубь</vt:lpstr>
      <vt:lpstr>Презентация PowerPoint</vt:lpstr>
      <vt:lpstr>Ласточка</vt:lpstr>
      <vt:lpstr>Презентация PowerPoint</vt:lpstr>
      <vt:lpstr>Ворона</vt:lpstr>
      <vt:lpstr>Презентация PowerPoint</vt:lpstr>
      <vt:lpstr>Попугай</vt:lpstr>
      <vt:lpstr>Презентация PowerPoint</vt:lpstr>
      <vt:lpstr>Чайка</vt:lpstr>
      <vt:lpstr>Презентация PowerPoint</vt:lpstr>
      <vt:lpstr>Журавль</vt:lpstr>
      <vt:lpstr>Презентация PowerPoint</vt:lpstr>
      <vt:lpstr>Скворец</vt:lpstr>
      <vt:lpstr>Презентация PowerPoint</vt:lpstr>
      <vt:lpstr>Филин</vt:lpstr>
      <vt:lpstr>Презентация PowerPoint</vt:lpstr>
      <vt:lpstr>Аист</vt:lpstr>
      <vt:lpstr>Презентация PowerPoint</vt:lpstr>
      <vt:lpstr>Цапля</vt:lpstr>
      <vt:lpstr>Ответьте правильно на вопросы:   </vt:lpstr>
      <vt:lpstr>Презентация PowerPoint</vt:lpstr>
      <vt:lpstr>Собери пословицы о птицах </vt:lpstr>
      <vt:lpstr>Животные</vt:lpstr>
      <vt:lpstr>Презентация PowerPoint</vt:lpstr>
      <vt:lpstr>Какие животные не живут на  у нас  на Станции юннатов? </vt:lpstr>
      <vt:lpstr>Интересное о животных. А это ты знаешь? </vt:lpstr>
      <vt:lpstr>Презентация PowerPoint</vt:lpstr>
      <vt:lpstr>Удивительные животные.  Отгадай какое у них название?</vt:lpstr>
      <vt:lpstr>фенек  капибара  утконос  дьявол  панголин  ехидна</vt:lpstr>
      <vt:lpstr>Презентация PowerPoint</vt:lpstr>
      <vt:lpstr>РАСТЕНИЯ</vt:lpstr>
      <vt:lpstr>Как называется дубовый лес? </vt:lpstr>
      <vt:lpstr>Дубовый лес называется дубрава.  Какое дерево считается символом России?  </vt:lpstr>
      <vt:lpstr>Лес из березовых деревьев называется роща</vt:lpstr>
      <vt:lpstr>Какие деревья растут в ТАЙГЕ?</vt:lpstr>
      <vt:lpstr>Тайга это -  обширные участки, занятые хвойными деревьями. (Ель, пихта, кедр, сосна, лиственница).</vt:lpstr>
      <vt:lpstr>Какие кустарники здесь изображены?</vt:lpstr>
      <vt:lpstr>Презентация PowerPoint</vt:lpstr>
      <vt:lpstr>Вишня  Земляника  Калина  Красная и чёрная смородины Рябина Малина Крыжовник Арбуз Клюква </vt:lpstr>
      <vt:lpstr>Эти растения нас лечат!  Тысячелистник, одуванчик, чистотел, ландыш,  шалфей, ромашка, подорожник, крапива</vt:lpstr>
      <vt:lpstr>Удивительные растения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ИГРА-КОНКУРС  "Экологическое ассорти"   </dc:title>
  <dc:creator>Celeron</dc:creator>
  <cp:lastModifiedBy>SB1</cp:lastModifiedBy>
  <cp:revision>70</cp:revision>
  <dcterms:created xsi:type="dcterms:W3CDTF">2020-05-21T09:59:15Z</dcterms:created>
  <dcterms:modified xsi:type="dcterms:W3CDTF">2020-05-26T10:42:14Z</dcterms:modified>
</cp:coreProperties>
</file>